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94" r:id="rId3"/>
    <p:sldId id="267" r:id="rId4"/>
    <p:sldId id="295" r:id="rId5"/>
    <p:sldId id="296" r:id="rId6"/>
    <p:sldId id="297" r:id="rId7"/>
    <p:sldId id="298" r:id="rId8"/>
    <p:sldId id="299" r:id="rId9"/>
    <p:sldId id="301" r:id="rId10"/>
    <p:sldId id="304" r:id="rId11"/>
    <p:sldId id="305" r:id="rId12"/>
    <p:sldId id="303" r:id="rId13"/>
    <p:sldId id="306" r:id="rId14"/>
    <p:sldId id="307" r:id="rId15"/>
    <p:sldId id="308" r:id="rId16"/>
    <p:sldId id="309" r:id="rId17"/>
    <p:sldId id="310" r:id="rId18"/>
    <p:sldId id="300" r:id="rId19"/>
    <p:sldId id="311" r:id="rId20"/>
    <p:sldId id="312" r:id="rId21"/>
    <p:sldId id="314" r:id="rId22"/>
    <p:sldId id="315" r:id="rId23"/>
    <p:sldId id="316" r:id="rId24"/>
    <p:sldId id="317" r:id="rId25"/>
    <p:sldId id="318" r:id="rId26"/>
    <p:sldId id="268" r:id="rId27"/>
    <p:sldId id="319" r:id="rId28"/>
    <p:sldId id="271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500"/>
    <a:srgbClr val="C00000"/>
    <a:srgbClr val="E67A32"/>
    <a:srgbClr val="FEC85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19BC2-4332-5392-D55E-59F63E0E4358}" v="264" dt="2020-02-17T10:18:19.05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E3CECE"/>
          </a:solidFill>
        </a:fill>
      </a:tcStyle>
    </a:wholeTbl>
    <a:band2H>
      <a:tcTxStyle/>
      <a:tcStyle>
        <a:tcBdr/>
        <a:fill>
          <a:solidFill>
            <a:srgbClr val="F1E8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508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635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54" d="100"/>
          <a:sy n="54" d="100"/>
        </p:scale>
        <p:origin x="328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1pPr>
    <a:lvl2pPr indent="2286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2pPr>
    <a:lvl3pPr indent="4572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3pPr>
    <a:lvl4pPr indent="6858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4pPr>
    <a:lvl5pPr indent="9144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5pPr>
    <a:lvl6pPr indent="11430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6pPr>
    <a:lvl7pPr indent="13716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7pPr>
    <a:lvl8pPr indent="16002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8pPr>
    <a:lvl9pPr indent="1828800" latinLnBrk="0">
      <a:lnSpc>
        <a:spcPct val="117999"/>
      </a:lnSpc>
      <a:defRPr sz="4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79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07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75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79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6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8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99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5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3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44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7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43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03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04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27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30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4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91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8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0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8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6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3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163800" y="11289188"/>
            <a:ext cx="3200401" cy="467361"/>
          </a:xfrm>
          <a:prstGeom prst="rect">
            <a:avLst/>
          </a:prstGeom>
        </p:spPr>
        <p:txBody>
          <a:bodyPr wrap="square" lIns="68580" tIns="68580" rIns="68580" bIns="68580"/>
          <a:lstStyle>
            <a:lvl1pPr defTabSz="1828800">
              <a:defRPr sz="2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6835762" y="3542853"/>
            <a:ext cx="10712476" cy="3380151"/>
          </a:xfrm>
          <a:prstGeom prst="rect">
            <a:avLst/>
          </a:prstGeom>
        </p:spPr>
        <p:txBody>
          <a:bodyPr lIns="52002" tIns="52002" rIns="52002" bIns="52002"/>
          <a:lstStyle>
            <a:lvl1pPr algn="ctr" defTabSz="821531">
              <a:defRPr sz="10800" b="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35762" y="7014006"/>
            <a:ext cx="10712476" cy="1157053"/>
          </a:xfrm>
          <a:prstGeom prst="rect">
            <a:avLst/>
          </a:prstGeom>
        </p:spPr>
        <p:txBody>
          <a:bodyPr lIns="52002" tIns="52002" rIns="52002" bIns="52002"/>
          <a:lstStyle>
            <a:lvl1pPr algn="ctr" defTabSz="821531">
              <a:spcBef>
                <a:spcPts val="0"/>
              </a:spcBef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indent="228600" algn="ctr" defTabSz="821531">
              <a:spcBef>
                <a:spcPts val="0"/>
              </a:spcBef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indent="457200" algn="ctr" defTabSz="821531">
              <a:spcBef>
                <a:spcPts val="0"/>
              </a:spcBef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indent="685800" algn="ctr" defTabSz="821531">
              <a:spcBef>
                <a:spcPts val="0"/>
              </a:spcBef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indent="914400" algn="ctr" defTabSz="821531">
              <a:spcBef>
                <a:spcPts val="0"/>
              </a:spcBef>
              <a:defRPr sz="3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0046" y="11336697"/>
            <a:ext cx="370909" cy="383406"/>
          </a:xfrm>
          <a:prstGeom prst="rect">
            <a:avLst/>
          </a:prstGeom>
        </p:spPr>
        <p:txBody>
          <a:bodyPr lIns="52002" tIns="52002" rIns="52002" bIns="52002" anchor="t"/>
          <a:lstStyle>
            <a:lvl1pPr algn="ctr" defTabSz="821531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8174821" y="4371639"/>
            <a:ext cx="8034358" cy="2535114"/>
          </a:xfrm>
          <a:prstGeom prst="rect">
            <a:avLst/>
          </a:prstGeom>
        </p:spPr>
        <p:txBody>
          <a:bodyPr lIns="39001" tIns="39001" rIns="39001" bIns="39001"/>
          <a:lstStyle>
            <a:lvl1pPr algn="ctr" defTabSz="821531">
              <a:defRPr b="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74821" y="6975004"/>
            <a:ext cx="8034358" cy="867789"/>
          </a:xfrm>
          <a:prstGeom prst="rect">
            <a:avLst/>
          </a:prstGeom>
        </p:spPr>
        <p:txBody>
          <a:bodyPr lIns="39001" tIns="39001" rIns="39001" bIns="39001"/>
          <a:lstStyle>
            <a:lvl1pPr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indent="2286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indent="4572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indent="6858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indent="9144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8794" y="10217022"/>
            <a:ext cx="316663" cy="319305"/>
          </a:xfrm>
          <a:prstGeom prst="rect">
            <a:avLst/>
          </a:prstGeom>
        </p:spPr>
        <p:txBody>
          <a:bodyPr lIns="39001" tIns="39001" rIns="39001" bIns="39001" anchor="t"/>
          <a:lstStyle>
            <a:lvl1pPr algn="ctr"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5050351" y="2437804"/>
            <a:ext cx="14283299" cy="4506867"/>
          </a:xfrm>
          <a:prstGeom prst="rect">
            <a:avLst/>
          </a:prstGeom>
        </p:spPr>
        <p:txBody>
          <a:bodyPr lIns="69336" tIns="69336" rIns="69336" bIns="69336"/>
          <a:lstStyle>
            <a:lvl1pPr algn="ctr" defTabSz="821531">
              <a:defRPr sz="11000" b="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50351" y="7066009"/>
            <a:ext cx="14283299" cy="1542735"/>
          </a:xfrm>
          <a:prstGeom prst="rect">
            <a:avLst/>
          </a:prstGeom>
        </p:spPr>
        <p:txBody>
          <a:bodyPr lIns="69336" tIns="69336" rIns="69336" bIns="69336"/>
          <a:lstStyle>
            <a:lvl1pPr algn="ctr" defTabSz="821531">
              <a:spcBef>
                <a:spcPts val="0"/>
              </a:spcBef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indent="228600" algn="ctr" defTabSz="821531">
              <a:spcBef>
                <a:spcPts val="0"/>
              </a:spcBef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indent="457200" algn="ctr" defTabSz="821531">
              <a:spcBef>
                <a:spcPts val="0"/>
              </a:spcBef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indent="685800" algn="ctr" defTabSz="821531">
              <a:spcBef>
                <a:spcPts val="0"/>
              </a:spcBef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indent="914400" algn="ctr" defTabSz="821531">
              <a:spcBef>
                <a:spcPts val="0"/>
              </a:spcBef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300" y="12829597"/>
            <a:ext cx="462066" cy="468874"/>
          </a:xfrm>
          <a:prstGeom prst="rect">
            <a:avLst/>
          </a:prstGeom>
        </p:spPr>
        <p:txBody>
          <a:bodyPr lIns="69336" tIns="69336" rIns="69336" bIns="69336" anchor="t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281" y="13108224"/>
            <a:ext cx="2502247" cy="510497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49537" y="12808591"/>
            <a:ext cx="515264" cy="53848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6835762" y="3542853"/>
            <a:ext cx="10712476" cy="3380151"/>
          </a:xfrm>
          <a:prstGeom prst="rect">
            <a:avLst/>
          </a:prstGeom>
        </p:spPr>
        <p:txBody>
          <a:bodyPr lIns="52002" tIns="52002" rIns="52002" bIns="52002"/>
          <a:lstStyle>
            <a:lvl1pPr algn="ctr" defTabSz="821531">
              <a:defRPr sz="10800" b="0" cap="none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35762" y="7014006"/>
            <a:ext cx="10712476" cy="1157053"/>
          </a:xfrm>
          <a:prstGeom prst="rect">
            <a:avLst/>
          </a:prstGeom>
        </p:spPr>
        <p:txBody>
          <a:bodyPr lIns="52002" tIns="52002" rIns="52002" bIns="52002"/>
          <a:lstStyle>
            <a:lvl1pPr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indent="2286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indent="4572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indent="6858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indent="914400" algn="ctr" defTabSz="821531">
              <a:spcBef>
                <a:spcPts val="0"/>
              </a:spcBef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0046" y="11336697"/>
            <a:ext cx="370909" cy="383406"/>
          </a:xfrm>
          <a:prstGeom prst="rect">
            <a:avLst/>
          </a:prstGeom>
        </p:spPr>
        <p:txBody>
          <a:bodyPr lIns="52002" tIns="52002" rIns="52002" bIns="52002" anchor="t"/>
          <a:lstStyle>
            <a:lvl1pPr algn="ctr" defTabSz="821531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19200" y="3685676"/>
            <a:ext cx="21945600" cy="3174919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spcBef>
                <a:spcPts val="1500"/>
              </a:spcBef>
              <a:defRPr sz="6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3200" indent="-1016000" defTabSz="914400">
              <a:spcBef>
                <a:spcPts val="1500"/>
              </a:spcBef>
              <a:buSzPct val="73000"/>
              <a:buChar char="↳"/>
              <a:defRPr sz="6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800" indent="-914400" defTabSz="914400">
              <a:spcBef>
                <a:spcPts val="1500"/>
              </a:spcBef>
              <a:buSzPct val="69000"/>
              <a:buChar char="↳"/>
              <a:defRPr sz="6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20" defTabSz="914400">
              <a:spcBef>
                <a:spcPts val="1500"/>
              </a:spcBef>
              <a:buSzPct val="100000"/>
              <a:buChar char="–"/>
              <a:defRPr sz="6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914400">
              <a:spcBef>
                <a:spcPts val="1500"/>
              </a:spcBef>
              <a:buSzPct val="100000"/>
              <a:buChar char="»"/>
              <a:defRPr sz="6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219203" y="1269968"/>
            <a:ext cx="20702932" cy="1010577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defRPr sz="6400" cap="none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Rectangle"/>
          <p:cNvSpPr/>
          <p:nvPr/>
        </p:nvSpPr>
        <p:spPr>
          <a:xfrm rot="16200000" flipH="1">
            <a:off x="1457626" y="534888"/>
            <a:ext cx="91443" cy="1319504"/>
          </a:xfrm>
          <a:prstGeom prst="rect">
            <a:avLst/>
          </a:prstGeom>
          <a:solidFill>
            <a:srgbClr val="F2700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914400">
              <a:defRPr sz="36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73" name="image1.pdf" descr="im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281" y="13108224"/>
            <a:ext cx="2502247" cy="51049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49537" y="12808591"/>
            <a:ext cx="515264" cy="538481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255" y="12705146"/>
            <a:ext cx="2851790" cy="6225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961525" y="3899581"/>
            <a:ext cx="20726401" cy="411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61525" y="7658146"/>
            <a:ext cx="20726401" cy="189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19" tIns="121919" rIns="121919" bIns="1219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 defTabSz="1219200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0" algn="l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1" i="0" u="none" strike="noStrike" cap="all" spc="0" baseline="0">
          <a:ln>
            <a:noFill/>
          </a:ln>
          <a:solidFill>
            <a:srgbClr val="2D3133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0" marR="0" indent="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4572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9144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13716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18288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22860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27432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32004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3657600" algn="l" defTabSz="1219200" latinLnBrk="0">
        <a:lnSpc>
          <a:spcPct val="100000"/>
        </a:lnSpc>
        <a:spcBef>
          <a:spcPts val="11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80808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am Name Here…"/>
          <p:cNvSpPr txBox="1"/>
          <p:nvPr/>
        </p:nvSpPr>
        <p:spPr>
          <a:xfrm>
            <a:off x="5477490" y="6173197"/>
            <a:ext cx="13429019" cy="136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8580" tIns="68580" rIns="68580" bIns="68580" anchor="t">
            <a:spAutoFit/>
          </a:bodyPr>
          <a:lstStyle/>
          <a:p>
            <a:pPr algn="ctr">
              <a:defRPr sz="12500">
                <a:solidFill>
                  <a:schemeClr val="accent3">
                    <a:lumOff val="44000"/>
                  </a:schemeClr>
                </a:solidFill>
                <a:latin typeface="Duplicate Slab Regular"/>
                <a:ea typeface="Duplicate Slab Regular"/>
                <a:cs typeface="Duplicate Slab Regular"/>
                <a:sym typeface="Duplicate Slab Regular"/>
              </a:defRPr>
            </a:pPr>
            <a:r>
              <a:rPr lang="en-US" sz="8000" dirty="0"/>
              <a:t>Let’s Optimize Some Queries!</a:t>
            </a:r>
            <a:endParaRPr lang="en-US" sz="66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2786529" y="276860"/>
            <a:ext cx="18995906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Index Cardinality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3412695" y="2497544"/>
            <a:ext cx="17558610" cy="10110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LK" sz="5400" dirty="0"/>
              <a:t>Index cardinality refers to the uniqueness of the values stores in a specified column in a index</a:t>
            </a:r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LK" sz="5400" dirty="0"/>
              <a:t>The optimize uses the index cardinality to generate the optimal quary plan.</a:t>
            </a:r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LK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Index cardinality desides whther or not to use a particular index to fulfiul a qury.</a:t>
            </a: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LK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If the optimizer has to reed </a:t>
            </a:r>
            <a:r>
              <a:rPr lang="en-US" sz="5400" dirty="0"/>
              <a:t>more index pages to fulfil the query, sometimes it is more effective to scan the table than reading the index. </a:t>
            </a:r>
            <a:endParaRPr kumimoji="0" lang="en-LK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9861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2786529" y="276860"/>
            <a:ext cx="18995906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Index Cardinality</a:t>
            </a:r>
            <a:endParaRPr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1F6927-F95F-F54D-A67A-FB4D977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708" y="2088484"/>
            <a:ext cx="21782435" cy="6403946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D46D03E-19C9-9445-A41C-C0AB009A8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5" r="66568"/>
          <a:stretch/>
        </p:blipFill>
        <p:spPr>
          <a:xfrm>
            <a:off x="8006382" y="8888284"/>
            <a:ext cx="4510543" cy="434003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DF51C4-0FF3-664D-8901-C6292ED9BF63}"/>
              </a:ext>
            </a:extLst>
          </p:cNvPr>
          <p:cNvSpPr/>
          <p:nvPr/>
        </p:nvSpPr>
        <p:spPr>
          <a:xfrm>
            <a:off x="7700758" y="11058301"/>
            <a:ext cx="5121789" cy="1751204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50017C-E1C4-DF4D-8E95-9F82628262D7}"/>
              </a:ext>
            </a:extLst>
          </p:cNvPr>
          <p:cNvSpPr/>
          <p:nvPr/>
        </p:nvSpPr>
        <p:spPr>
          <a:xfrm>
            <a:off x="14042571" y="5578033"/>
            <a:ext cx="8958883" cy="1769824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A5671-3400-D842-A704-4DD8D2BD5679}"/>
              </a:ext>
            </a:extLst>
          </p:cNvPr>
          <p:cNvSpPr txBox="1"/>
          <p:nvPr/>
        </p:nvSpPr>
        <p:spPr>
          <a:xfrm>
            <a:off x="14042571" y="9142392"/>
            <a:ext cx="8677992" cy="3831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Majority of rows are in 2019. Therefore, it is more effective to scan the table than reading the index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785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2786522" y="276860"/>
            <a:ext cx="18995906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Index Cardinality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3153283" y="3095431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Let’s swap the columns in the index and 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1D3030-A26E-6A45-9B1D-8EC17BAC4FA2}"/>
              </a:ext>
            </a:extLst>
          </p:cNvPr>
          <p:cNvSpPr txBox="1"/>
          <p:nvPr/>
        </p:nvSpPr>
        <p:spPr>
          <a:xfrm>
            <a:off x="4139393" y="4936813"/>
            <a:ext cx="15586390" cy="1246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IX_CREATED_TIME_2 </a:t>
            </a:r>
          </a:p>
          <a:p>
            <a:pPr lvl="4"/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TRANSACTIONS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STORE_ID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CREATED_TIME);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9FD26A2-4C50-DA43-B244-580445196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40" y="6567623"/>
            <a:ext cx="15926270" cy="56496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1E1DDB-CD86-9E4E-ACBB-EEC4E6837BF3}"/>
              </a:ext>
            </a:extLst>
          </p:cNvPr>
          <p:cNvSpPr/>
          <p:nvPr/>
        </p:nvSpPr>
        <p:spPr>
          <a:xfrm>
            <a:off x="8551430" y="10237505"/>
            <a:ext cx="12160463" cy="1751204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2ADF4F19-55E4-D14F-849D-7AFF278C6214}"/>
              </a:ext>
            </a:extLst>
          </p:cNvPr>
          <p:cNvSpPr/>
          <p:nvPr/>
        </p:nvSpPr>
        <p:spPr>
          <a:xfrm>
            <a:off x="7772400" y="6858000"/>
            <a:ext cx="8327571" cy="2846933"/>
          </a:xfrm>
          <a:prstGeom prst="wedgeRectCallout">
            <a:avLst>
              <a:gd name="adj1" fmla="val 23025"/>
              <a:gd name="adj2" fmla="val 68262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Since we are filtering for a specific store, now the index can narrow down the result set approximately by 1000 times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660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39FEDF8-B2E4-C94F-8AC4-D0945769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13" y="4047314"/>
            <a:ext cx="3932577" cy="6729543"/>
          </a:xfrm>
          <a:prstGeom prst="rect">
            <a:avLst/>
          </a:prstGeom>
        </p:spPr>
      </p:pic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</a:t>
            </a:r>
            <a:endParaRPr dirty="0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C1977F29-126B-1E4A-8E77-F6AB49CB278C}"/>
              </a:ext>
            </a:extLst>
          </p:cNvPr>
          <p:cNvSpPr/>
          <p:nvPr/>
        </p:nvSpPr>
        <p:spPr>
          <a:xfrm>
            <a:off x="13879288" y="1829128"/>
            <a:ext cx="5318325" cy="2740789"/>
          </a:xfrm>
          <a:prstGeom prst="cloudCallout">
            <a:avLst>
              <a:gd name="adj1" fmla="val 68560"/>
              <a:gd name="adj2" fmla="val 45684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95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LK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3600" dirty="0"/>
              <a:t>#$&amp;%@#$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037A744-A9B1-AF4A-94F7-627469A7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8" y="5859473"/>
            <a:ext cx="18162645" cy="39313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FD07A66-CAE3-EB44-9892-B34E1ECE3B20}"/>
              </a:ext>
            </a:extLst>
          </p:cNvPr>
          <p:cNvSpPr/>
          <p:nvPr/>
        </p:nvSpPr>
        <p:spPr>
          <a:xfrm>
            <a:off x="9525328" y="7412085"/>
            <a:ext cx="4523015" cy="1751204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CB973756-8E33-844D-B3EE-E1E25970616D}"/>
              </a:ext>
            </a:extLst>
          </p:cNvPr>
          <p:cNvSpPr/>
          <p:nvPr/>
        </p:nvSpPr>
        <p:spPr>
          <a:xfrm>
            <a:off x="14068048" y="10299460"/>
            <a:ext cx="4539343" cy="2292935"/>
          </a:xfrm>
          <a:prstGeom prst="wedgeRectCallout">
            <a:avLst>
              <a:gd name="adj1" fmla="val -67368"/>
              <a:gd name="adj2" fmla="val -106730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Still the index is not utilized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729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862395" y="276860"/>
            <a:ext cx="20844168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Implicit Type Casting 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6575F-DE09-FE40-B6DE-4BEDEB6D3DBF}"/>
              </a:ext>
            </a:extLst>
          </p:cNvPr>
          <p:cNvSpPr txBox="1"/>
          <p:nvPr/>
        </p:nvSpPr>
        <p:spPr>
          <a:xfrm>
            <a:off x="3447198" y="2776526"/>
            <a:ext cx="16501529" cy="2970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(TOTAL) AS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'TOTAL_SALE'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TRANSACTIONS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STORE_ID 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10058794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YEAR(FROM_UNIXTIME(CREATED_TIME/1000)) 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sz="4000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48BDFF3-1963-B24C-B54D-FC4D59B30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95" y="6497684"/>
            <a:ext cx="10812368" cy="519290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F46C187-5191-DB4F-8026-451A007F2901}"/>
              </a:ext>
            </a:extLst>
          </p:cNvPr>
          <p:cNvSpPr/>
          <p:nvPr/>
        </p:nvSpPr>
        <p:spPr>
          <a:xfrm>
            <a:off x="9198758" y="3531972"/>
            <a:ext cx="4386614" cy="1301285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BD844FE3-FF76-394C-95C5-0E7BD6AFF96C}"/>
              </a:ext>
            </a:extLst>
          </p:cNvPr>
          <p:cNvSpPr/>
          <p:nvPr/>
        </p:nvSpPr>
        <p:spPr>
          <a:xfrm>
            <a:off x="14263992" y="5740723"/>
            <a:ext cx="4402450" cy="2292935"/>
          </a:xfrm>
          <a:prstGeom prst="wedgeRectCallout">
            <a:avLst>
              <a:gd name="adj1" fmla="val -67368"/>
              <a:gd name="adj2" fmla="val -106730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We have passed an integer here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3AE05B-9E91-7B4E-8280-4A55C376B70E}"/>
              </a:ext>
            </a:extLst>
          </p:cNvPr>
          <p:cNvSpPr/>
          <p:nvPr/>
        </p:nvSpPr>
        <p:spPr>
          <a:xfrm>
            <a:off x="1862394" y="7792851"/>
            <a:ext cx="5910005" cy="1301285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71AB5172-D3ED-024A-ACBA-6EDE69A4F689}"/>
              </a:ext>
            </a:extLst>
          </p:cNvPr>
          <p:cNvSpPr/>
          <p:nvPr/>
        </p:nvSpPr>
        <p:spPr>
          <a:xfrm>
            <a:off x="14909955" y="9397653"/>
            <a:ext cx="4402450" cy="2292935"/>
          </a:xfrm>
          <a:prstGeom prst="wedgeRectCallout">
            <a:avLst>
              <a:gd name="adj1" fmla="val -212759"/>
              <a:gd name="adj2" fmla="val -93912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But the STORE_ID is a VARCHAR column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3575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978616" y="276860"/>
            <a:ext cx="20611733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Implicit Type Casting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2786529" y="2497683"/>
            <a:ext cx="21020528" cy="109414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5400" dirty="0"/>
              <a:t>When an operator is used with operands of different types, type conversion occurs to make the operands compatible.</a:t>
            </a:r>
          </a:p>
          <a:p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LK" sz="5400" dirty="0"/>
              <a:t>Here the data type of the column is VARCHAR and the provided data type is INT</a:t>
            </a:r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S</a:t>
            </a:r>
            <a:r>
              <a:rPr kumimoji="0" lang="en-LK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tring-to-integer implicit type casting happens here to make the operands compatible.</a:t>
            </a: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LK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That creates an invisible wrapper function like CAST(STORE_ID AS INT) on the STORE_ID column.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Which make it impossible to recognize the indexes. </a:t>
            </a:r>
            <a:endParaRPr kumimoji="0" lang="en-LK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42408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978608" y="276860"/>
            <a:ext cx="20611733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Implicit Type Casting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54B4B-C0E3-A14B-824D-B0019A23A911}"/>
              </a:ext>
            </a:extLst>
          </p:cNvPr>
          <p:cNvSpPr txBox="1"/>
          <p:nvPr/>
        </p:nvSpPr>
        <p:spPr>
          <a:xfrm>
            <a:off x="2168103" y="6137125"/>
            <a:ext cx="19528971" cy="2908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(TOTAL) AS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'TOTAL_SALE'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STORE_ID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'10058794'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AND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CREATED_TIME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UNIX_TIMESTAMP(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'2019-01-01'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AND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UNIX_TIMESTAMP(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'2020-01-01'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3153284" y="3608558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pass the STORE_ID as a String. 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2655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978608" y="276860"/>
            <a:ext cx="20611733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– Implicit Type Casting</a:t>
            </a:r>
            <a:endParaRPr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C42D61-5F83-BF4F-89C7-5DF55721E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7" y="3692470"/>
            <a:ext cx="21750194" cy="407125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013F02-A413-1040-8B66-711D31B14547}"/>
              </a:ext>
            </a:extLst>
          </p:cNvPr>
          <p:cNvSpPr/>
          <p:nvPr/>
        </p:nvSpPr>
        <p:spPr>
          <a:xfrm>
            <a:off x="16361228" y="5728099"/>
            <a:ext cx="2841172" cy="1570718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D3E4F-8A36-8643-922F-3BBC55841A42}"/>
              </a:ext>
            </a:extLst>
          </p:cNvPr>
          <p:cNvSpPr txBox="1"/>
          <p:nvPr/>
        </p:nvSpPr>
        <p:spPr>
          <a:xfrm>
            <a:off x="2278262" y="9887292"/>
            <a:ext cx="9231595" cy="1615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Rows per page 	= 16384/178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800" dirty="0"/>
              <a:t>			</a:t>
            </a:r>
            <a:r>
              <a:rPr kumimoji="0" lang="en-LK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= 92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D68E0-1F4F-574C-BC97-7FAAF7C43745}"/>
              </a:ext>
            </a:extLst>
          </p:cNvPr>
          <p:cNvSpPr txBox="1"/>
          <p:nvPr/>
        </p:nvSpPr>
        <p:spPr>
          <a:xfrm>
            <a:off x="13927975" y="11510924"/>
            <a:ext cx="9231595" cy="1615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r>
              <a:rPr lang="en-LK" sz="4800" dirty="0"/>
              <a:t>Number of disk seeks 	= 11830/92 </a:t>
            </a:r>
          </a:p>
          <a:p>
            <a:r>
              <a:rPr lang="en-LK" sz="4800" dirty="0"/>
              <a:t>			= 129</a:t>
            </a:r>
            <a:endParaRPr kumimoji="0" lang="en-LK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43B58-9494-7E45-84C9-3768A96E7C1C}"/>
              </a:ext>
            </a:extLst>
          </p:cNvPr>
          <p:cNvSpPr txBox="1"/>
          <p:nvPr/>
        </p:nvSpPr>
        <p:spPr>
          <a:xfrm>
            <a:off x="13927976" y="8157200"/>
            <a:ext cx="9231595" cy="2354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Previously</a:t>
            </a:r>
            <a:r>
              <a:rPr kumimoji="0" lang="en-LK" sz="4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en-LK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LK" sz="4800" dirty="0"/>
              <a:t>Number of disk seeks 	= 740007/92 </a:t>
            </a:r>
          </a:p>
          <a:p>
            <a:r>
              <a:rPr lang="en-LK" sz="4800" dirty="0"/>
              <a:t>			= 8044</a:t>
            </a:r>
            <a:endParaRPr kumimoji="0" lang="en-LK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977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01DE-8980-7244-9A96-0263A91690A5}"/>
              </a:ext>
            </a:extLst>
          </p:cNvPr>
          <p:cNvSpPr txBox="1"/>
          <p:nvPr/>
        </p:nvSpPr>
        <p:spPr>
          <a:xfrm>
            <a:off x="2165497" y="3459485"/>
            <a:ext cx="21162589" cy="3831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ID,</a:t>
            </a:r>
          </a:p>
          <a:p>
            <a:pPr lvl="4"/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NAME,</a:t>
            </a:r>
          </a:p>
          <a:p>
            <a:pPr lvl="4"/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getStoreSettings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(S.ID,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order.delivery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4"/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AS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'ORDER_DELIVERY'</a:t>
            </a:r>
          </a:p>
          <a:p>
            <a:pPr lvl="4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S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CREATED_TIME &gt; </a:t>
            </a:r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1559327400000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4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98047-3791-2F45-A9AF-CBA806FCD6DB}"/>
              </a:ext>
            </a:extLst>
          </p:cNvPr>
          <p:cNvSpPr/>
          <p:nvPr/>
        </p:nvSpPr>
        <p:spPr>
          <a:xfrm>
            <a:off x="4985985" y="4724751"/>
            <a:ext cx="15392071" cy="1301285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F5F-1946-404B-BF26-090488D53E26}"/>
              </a:ext>
            </a:extLst>
          </p:cNvPr>
          <p:cNvSpPr txBox="1"/>
          <p:nvPr/>
        </p:nvSpPr>
        <p:spPr>
          <a:xfrm>
            <a:off x="3505170" y="8527243"/>
            <a:ext cx="17558610" cy="2908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The reusable functions is the way of programming!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But, is it good for queries as well?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look at the query plan…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149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6775586" y="276860"/>
            <a:ext cx="11017761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0E16FF-F196-F843-AE71-35F1DA4DB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92" y="3874407"/>
            <a:ext cx="21491443" cy="2983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9B41B-16BF-BA44-A8C7-1AB9FFE8B296}"/>
              </a:ext>
            </a:extLst>
          </p:cNvPr>
          <p:cNvSpPr txBox="1"/>
          <p:nvPr/>
        </p:nvSpPr>
        <p:spPr>
          <a:xfrm>
            <a:off x="3505161" y="7482215"/>
            <a:ext cx="17558610" cy="1985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The query plan looks promising...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But, is that correct?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5E4E5-AF16-3D4C-95C9-28B682B28BB0}"/>
              </a:ext>
            </a:extLst>
          </p:cNvPr>
          <p:cNvSpPr txBox="1"/>
          <p:nvPr/>
        </p:nvSpPr>
        <p:spPr>
          <a:xfrm>
            <a:off x="3412695" y="9793946"/>
            <a:ext cx="17558610" cy="1985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What’s happening inside that function?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Looks like the optimizer can’t even see it…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419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1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(1)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01DE-8980-7244-9A96-0263A91690A5}"/>
              </a:ext>
            </a:extLst>
          </p:cNvPr>
          <p:cNvSpPr txBox="1"/>
          <p:nvPr/>
        </p:nvSpPr>
        <p:spPr>
          <a:xfrm>
            <a:off x="1703180" y="3263541"/>
            <a:ext cx="21162589" cy="1246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7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7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 S </a:t>
            </a:r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7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0B4F6-87E6-454B-BBAA-2D0EB9D73BBC}"/>
              </a:ext>
            </a:extLst>
          </p:cNvPr>
          <p:cNvSpPr txBox="1"/>
          <p:nvPr/>
        </p:nvSpPr>
        <p:spPr>
          <a:xfrm>
            <a:off x="1703180" y="6858000"/>
            <a:ext cx="21162589" cy="1154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6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ID, NAME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6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 S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en-US" sz="6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100;</a:t>
            </a:r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DD5DED83-619E-994C-B34B-B994C2E8C265}"/>
              </a:ext>
            </a:extLst>
          </p:cNvPr>
          <p:cNvSpPr/>
          <p:nvPr/>
        </p:nvSpPr>
        <p:spPr>
          <a:xfrm rot="5400000">
            <a:off x="11350099" y="4549886"/>
            <a:ext cx="1683802" cy="2049998"/>
          </a:xfrm>
          <a:prstGeom prst="stripedRightArrow">
            <a:avLst/>
          </a:prstGeom>
          <a:solidFill>
            <a:srgbClr val="FF9500">
              <a:alpha val="29020"/>
            </a:srgbClr>
          </a:solidFill>
          <a:ln w="25400" cap="flat">
            <a:solidFill>
              <a:srgbClr val="FF95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1ED4E-7FEB-E346-8041-09ADE9C78975}"/>
              </a:ext>
            </a:extLst>
          </p:cNvPr>
          <p:cNvSpPr txBox="1"/>
          <p:nvPr/>
        </p:nvSpPr>
        <p:spPr>
          <a:xfrm>
            <a:off x="2165497" y="8402161"/>
            <a:ext cx="19627701" cy="3708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endParaRPr lang="en-US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Let’s select only the required fields.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Eliminate unnecessary page reads if the table has BLOB or TEXT fields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98301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406341" y="276860"/>
            <a:ext cx="21756277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Dependent Subqueries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F5F-1946-404B-BF26-090488D53E26}"/>
              </a:ext>
            </a:extLst>
          </p:cNvPr>
          <p:cNvSpPr txBox="1"/>
          <p:nvPr/>
        </p:nvSpPr>
        <p:spPr>
          <a:xfrm>
            <a:off x="3505170" y="2295936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remove the function and rewrite the query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36787-085A-CA4A-BA3F-CDF91FF0F915}"/>
              </a:ext>
            </a:extLst>
          </p:cNvPr>
          <p:cNvSpPr txBox="1"/>
          <p:nvPr/>
        </p:nvSpPr>
        <p:spPr>
          <a:xfrm>
            <a:off x="2470624" y="3357765"/>
            <a:ext cx="19627701" cy="88793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endParaRPr lang="en-US" sz="4800" b="1" dirty="0"/>
          </a:p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ID,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NAME,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IFNULL((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SS.SETTING_VALUE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STORE_SETTINGS SS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SS.STORE_ID = S.ID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SS.SETTING_KEY =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order.delivery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'false'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'ORDER_DELIVERY'</a:t>
            </a:r>
          </a:p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 S </a:t>
            </a:r>
          </a:p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CREATED_TIME &gt; </a:t>
            </a:r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1559327400000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4800" dirty="0">
              <a:solidFill>
                <a:schemeClr val="accent1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46922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406341" y="276860"/>
            <a:ext cx="21756277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Dependent Subqueries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476514-7E44-F849-A9CF-5B6101A54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9" y="2645228"/>
            <a:ext cx="19955201" cy="3363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BC929-9EAE-2448-8776-B7D0D0CC6D1C}"/>
              </a:ext>
            </a:extLst>
          </p:cNvPr>
          <p:cNvSpPr txBox="1"/>
          <p:nvPr/>
        </p:nvSpPr>
        <p:spPr>
          <a:xfrm>
            <a:off x="3505174" y="6961512"/>
            <a:ext cx="17558610" cy="1985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Now the query plan looks far better…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But, is it optimal?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3E62A-8368-A949-9B69-E1829A3F015D}"/>
              </a:ext>
            </a:extLst>
          </p:cNvPr>
          <p:cNvSpPr txBox="1"/>
          <p:nvPr/>
        </p:nvSpPr>
        <p:spPr>
          <a:xfrm>
            <a:off x="3412695" y="9793946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see how the query is actually executed...</a:t>
            </a:r>
          </a:p>
        </p:txBody>
      </p:sp>
    </p:spTree>
    <p:extLst>
      <p:ext uri="{BB962C8B-B14F-4D97-AF65-F5344CB8AC3E}">
        <p14:creationId xmlns:p14="http://schemas.microsoft.com/office/powerpoint/2010/main" val="3190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406341" y="276860"/>
            <a:ext cx="21756277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Dependent Subqueries</a:t>
            </a:r>
            <a:endParaRPr dirty="0"/>
          </a:p>
        </p:txBody>
      </p:sp>
      <p:pic>
        <p:nvPicPr>
          <p:cNvPr id="10" name="Picture 9" descr="A picture containing text, clock, time, orange&#10;&#10;Description automatically generated">
            <a:extLst>
              <a:ext uri="{FF2B5EF4-FFF2-40B4-BE49-F238E27FC236}">
                <a16:creationId xmlns:a16="http://schemas.microsoft.com/office/drawing/2014/main" id="{C845624F-25AA-3C4D-AB12-6F1639DFE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44" y="2274192"/>
            <a:ext cx="10067698" cy="1415770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9F569E6-F17C-7145-A50A-B6C4291C2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93" y="4104705"/>
            <a:ext cx="12206494" cy="2942771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80208A-0A08-9F4C-8212-EEFDA4820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93" y="7345151"/>
            <a:ext cx="10179000" cy="417104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70008D1-64F1-6D45-B4F2-7AE793670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772" y="1738101"/>
            <a:ext cx="5080000" cy="11214100"/>
          </a:xfrm>
          <a:prstGeom prst="rect">
            <a:avLst/>
          </a:prstGeom>
        </p:spPr>
      </p:pic>
      <p:pic>
        <p:nvPicPr>
          <p:cNvPr id="18" name="Picture 17" descr="Green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375BC07-D478-BF47-9762-E4E754AA0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93" y="11865132"/>
            <a:ext cx="6191527" cy="8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443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1522562" y="276860"/>
            <a:ext cx="21523841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Dependent Subqueries</a:t>
            </a: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2025875" y="2633766"/>
            <a:ext cx="21020528" cy="84484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GB" sz="5400" dirty="0"/>
              <a:t>The dependent subquery is getting executed for each row in the driving table.</a:t>
            </a:r>
          </a:p>
          <a:p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LK" sz="5400" dirty="0"/>
              <a:t>If the driving table has large volume of records, the query takes long time to execte.</a:t>
            </a:r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The relational databases are optimized for set operations. </a:t>
            </a:r>
            <a:endParaRPr lang="en-LK" sz="5400" dirty="0"/>
          </a:p>
          <a:p>
            <a:pPr marL="857250" marR="0" indent="-85725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LK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/>
              <a:t>Let’s use set operations as much as possible.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74822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3190491" y="276860"/>
            <a:ext cx="18187992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Set Operations</a:t>
            </a:r>
            <a:endParaRPr dirty="0"/>
          </a:p>
        </p:txBody>
      </p:sp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84A6E470-BB5D-654B-8E09-7E946A4D9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1" t="10084" r="12682" b="10082"/>
          <a:stretch/>
        </p:blipFill>
        <p:spPr>
          <a:xfrm>
            <a:off x="1894114" y="2677885"/>
            <a:ext cx="4833258" cy="2808515"/>
          </a:xfrm>
          <a:prstGeom prst="rect">
            <a:avLst/>
          </a:prstGeom>
        </p:spPr>
      </p:pic>
      <p:pic>
        <p:nvPicPr>
          <p:cNvPr id="14" name="Picture 13" descr="Diagram, venn diagram&#10;&#10;Description automatically generated">
            <a:extLst>
              <a:ext uri="{FF2B5EF4-FFF2-40B4-BE49-F238E27FC236}">
                <a16:creationId xmlns:a16="http://schemas.microsoft.com/office/drawing/2014/main" id="{D372B889-083C-2E47-9240-197A384E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65" y="6011684"/>
            <a:ext cx="6184900" cy="3517900"/>
          </a:xfrm>
          <a:prstGeom prst="rect">
            <a:avLst/>
          </a:prstGeom>
        </p:spPr>
      </p:pic>
      <p:pic>
        <p:nvPicPr>
          <p:cNvPr id="16" name="Picture 15" descr="Diagram, venn diagram&#10;&#10;Description automatically generated">
            <a:extLst>
              <a:ext uri="{FF2B5EF4-FFF2-40B4-BE49-F238E27FC236}">
                <a16:creationId xmlns:a16="http://schemas.microsoft.com/office/drawing/2014/main" id="{8580B0CA-8143-6347-B3C0-601F397B9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30" y="2323192"/>
            <a:ext cx="6184900" cy="3517900"/>
          </a:xfrm>
          <a:prstGeom prst="rect">
            <a:avLst/>
          </a:prstGeom>
        </p:spPr>
      </p:pic>
      <p:pic>
        <p:nvPicPr>
          <p:cNvPr id="18" name="Picture 17" descr="Diagram, venn diagram&#10;&#10;Description automatically generated">
            <a:extLst>
              <a:ext uri="{FF2B5EF4-FFF2-40B4-BE49-F238E27FC236}">
                <a16:creationId xmlns:a16="http://schemas.microsoft.com/office/drawing/2014/main" id="{BA4F87BF-7F92-744C-95D6-9C878F43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18293" y="9674826"/>
            <a:ext cx="6184900" cy="3517900"/>
          </a:xfrm>
          <a:prstGeom prst="rect">
            <a:avLst/>
          </a:prstGeom>
        </p:spPr>
      </p:pic>
      <p:pic>
        <p:nvPicPr>
          <p:cNvPr id="19" name="Picture 18" descr="Diagram, venn diagram&#10;&#10;Description automatically generated">
            <a:extLst>
              <a:ext uri="{FF2B5EF4-FFF2-40B4-BE49-F238E27FC236}">
                <a16:creationId xmlns:a16="http://schemas.microsoft.com/office/drawing/2014/main" id="{3B730C0D-C8CA-1B49-B5D3-5BAD9B268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471730" y="6156926"/>
            <a:ext cx="6184900" cy="3517900"/>
          </a:xfrm>
          <a:prstGeom prst="rect">
            <a:avLst/>
          </a:prstGeom>
        </p:spPr>
      </p:pic>
      <p:pic>
        <p:nvPicPr>
          <p:cNvPr id="20" name="Picture 19" descr="Diagram, venn diagram&#10;&#10;Description automatically generated">
            <a:extLst>
              <a:ext uri="{FF2B5EF4-FFF2-40B4-BE49-F238E27FC236}">
                <a16:creationId xmlns:a16="http://schemas.microsoft.com/office/drawing/2014/main" id="{217BA840-20B9-7B4E-B60D-5B13FA93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729" y="9496927"/>
            <a:ext cx="6184900" cy="3517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53E9A3-64C2-AA4A-B790-5B7CBD6B9D96}"/>
              </a:ext>
            </a:extLst>
          </p:cNvPr>
          <p:cNvSpPr txBox="1"/>
          <p:nvPr/>
        </p:nvSpPr>
        <p:spPr>
          <a:xfrm>
            <a:off x="2640747" y="3507393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62713-05EE-8549-98F8-1DC8027511DF}"/>
              </a:ext>
            </a:extLst>
          </p:cNvPr>
          <p:cNvSpPr txBox="1"/>
          <p:nvPr/>
        </p:nvSpPr>
        <p:spPr>
          <a:xfrm>
            <a:off x="2640747" y="10810477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6A63A8-B062-BF45-8BD4-220874B00436}"/>
              </a:ext>
            </a:extLst>
          </p:cNvPr>
          <p:cNvSpPr txBox="1"/>
          <p:nvPr/>
        </p:nvSpPr>
        <p:spPr>
          <a:xfrm>
            <a:off x="2696692" y="7190106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BB8BD2-19DF-7F4A-B15B-CFB468C9D784}"/>
              </a:ext>
            </a:extLst>
          </p:cNvPr>
          <p:cNvSpPr txBox="1"/>
          <p:nvPr/>
        </p:nvSpPr>
        <p:spPr>
          <a:xfrm>
            <a:off x="4910653" y="10810477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E4A588-0499-E041-8C8B-9FF9CB436DCA}"/>
              </a:ext>
            </a:extLst>
          </p:cNvPr>
          <p:cNvSpPr txBox="1"/>
          <p:nvPr/>
        </p:nvSpPr>
        <p:spPr>
          <a:xfrm>
            <a:off x="13044685" y="10810477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D265B4-BE71-1042-AC9A-05933747FBBD}"/>
              </a:ext>
            </a:extLst>
          </p:cNvPr>
          <p:cNvSpPr txBox="1"/>
          <p:nvPr/>
        </p:nvSpPr>
        <p:spPr>
          <a:xfrm>
            <a:off x="13044700" y="7296012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4FA758-FB6C-4C4A-BEAE-997997C48D4D}"/>
              </a:ext>
            </a:extLst>
          </p:cNvPr>
          <p:cNvSpPr txBox="1"/>
          <p:nvPr/>
        </p:nvSpPr>
        <p:spPr>
          <a:xfrm>
            <a:off x="13044701" y="3510165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423905-3C7F-9347-A69B-F55FAC9E9F95}"/>
              </a:ext>
            </a:extLst>
          </p:cNvPr>
          <p:cNvSpPr txBox="1"/>
          <p:nvPr/>
        </p:nvSpPr>
        <p:spPr>
          <a:xfrm>
            <a:off x="15167384" y="10810477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749F3F-5A21-DC42-894D-0723BB5DF27B}"/>
              </a:ext>
            </a:extLst>
          </p:cNvPr>
          <p:cNvSpPr txBox="1"/>
          <p:nvPr/>
        </p:nvSpPr>
        <p:spPr>
          <a:xfrm>
            <a:off x="15167413" y="7296011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88BC5F-6D42-6448-B620-95C198EA2222}"/>
              </a:ext>
            </a:extLst>
          </p:cNvPr>
          <p:cNvSpPr txBox="1"/>
          <p:nvPr/>
        </p:nvSpPr>
        <p:spPr>
          <a:xfrm>
            <a:off x="4910655" y="3551227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5B08FB-2DF8-EA43-BD94-905FBD0AA5D0}"/>
              </a:ext>
            </a:extLst>
          </p:cNvPr>
          <p:cNvSpPr txBox="1"/>
          <p:nvPr/>
        </p:nvSpPr>
        <p:spPr>
          <a:xfrm>
            <a:off x="4910654" y="7296011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AE4B2C-EF58-1E40-8FF8-50979CF2E90B}"/>
              </a:ext>
            </a:extLst>
          </p:cNvPr>
          <p:cNvSpPr txBox="1"/>
          <p:nvPr/>
        </p:nvSpPr>
        <p:spPr>
          <a:xfrm>
            <a:off x="15167412" y="3564306"/>
            <a:ext cx="1099487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B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93B1AF-8F68-2F47-94C6-C9BE6F1ADC1B}"/>
              </a:ext>
            </a:extLst>
          </p:cNvPr>
          <p:cNvSpPr txBox="1"/>
          <p:nvPr/>
        </p:nvSpPr>
        <p:spPr>
          <a:xfrm>
            <a:off x="6624240" y="3661280"/>
            <a:ext cx="5633976" cy="754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000" dirty="0"/>
              <a:t>A INNER JOIN B</a:t>
            </a:r>
            <a:endParaRPr kumimoji="0" lang="en-LK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22585C-D8B3-EB40-90C2-C448BEF53EE4}"/>
              </a:ext>
            </a:extLst>
          </p:cNvPr>
          <p:cNvSpPr txBox="1"/>
          <p:nvPr/>
        </p:nvSpPr>
        <p:spPr>
          <a:xfrm>
            <a:off x="6619387" y="7538849"/>
            <a:ext cx="5633976" cy="754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000" dirty="0"/>
              <a:t>A LEFT OUTER JOIN B</a:t>
            </a:r>
            <a:endParaRPr kumimoji="0" lang="en-LK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C92B2A-9118-D647-A27A-FDA331B03295}"/>
              </a:ext>
            </a:extLst>
          </p:cNvPr>
          <p:cNvSpPr txBox="1"/>
          <p:nvPr/>
        </p:nvSpPr>
        <p:spPr>
          <a:xfrm>
            <a:off x="6558024" y="10964364"/>
            <a:ext cx="5633976" cy="1369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000" dirty="0"/>
              <a:t>A LEFT OUTER JOIN B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WHERE B.ID IS NULL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88880F-3BA5-3349-AFF7-F1B382AC9002}"/>
              </a:ext>
            </a:extLst>
          </p:cNvPr>
          <p:cNvSpPr txBox="1"/>
          <p:nvPr/>
        </p:nvSpPr>
        <p:spPr>
          <a:xfrm>
            <a:off x="17145592" y="3353503"/>
            <a:ext cx="6184899" cy="1369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000" dirty="0"/>
              <a:t>A RIGHT OUTER JOIN B</a:t>
            </a:r>
          </a:p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WHERE B.ID IS NULL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4783A6-C2D8-444C-B610-1EABE4CC25D7}"/>
              </a:ext>
            </a:extLst>
          </p:cNvPr>
          <p:cNvSpPr txBox="1"/>
          <p:nvPr/>
        </p:nvSpPr>
        <p:spPr>
          <a:xfrm>
            <a:off x="17100495" y="7497882"/>
            <a:ext cx="5633976" cy="754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000" dirty="0"/>
              <a:t>A RIGHT OUTER JOIN B</a:t>
            </a:r>
            <a:endParaRPr kumimoji="0" lang="en-LK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974F43-3FC9-7C4C-8377-DD20844EC28B}"/>
              </a:ext>
            </a:extLst>
          </p:cNvPr>
          <p:cNvSpPr txBox="1"/>
          <p:nvPr/>
        </p:nvSpPr>
        <p:spPr>
          <a:xfrm>
            <a:off x="17146438" y="11056749"/>
            <a:ext cx="5633976" cy="754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000" dirty="0"/>
              <a:t>A FULL OUTER JOIN B</a:t>
            </a:r>
            <a:endParaRPr kumimoji="0" lang="en-LK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22539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3190484" y="276860"/>
            <a:ext cx="18187991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Set Operations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F5F-1946-404B-BF26-090488D53E26}"/>
              </a:ext>
            </a:extLst>
          </p:cNvPr>
          <p:cNvSpPr txBox="1"/>
          <p:nvPr/>
        </p:nvSpPr>
        <p:spPr>
          <a:xfrm>
            <a:off x="3505170" y="2295936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modify the query with set operations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36787-085A-CA4A-BA3F-CDF91FF0F915}"/>
              </a:ext>
            </a:extLst>
          </p:cNvPr>
          <p:cNvSpPr txBox="1"/>
          <p:nvPr/>
        </p:nvSpPr>
        <p:spPr>
          <a:xfrm>
            <a:off x="2470624" y="3357765"/>
            <a:ext cx="19627701" cy="7402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endParaRPr lang="en-US" sz="4800" b="1" dirty="0"/>
          </a:p>
          <a:p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S.ID,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S.NAME,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IFNULL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(SS.SETTING_VALUE,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'false'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'ORDER_DELIVERY'</a:t>
            </a:r>
          </a:p>
          <a:p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 S </a:t>
            </a:r>
          </a:p>
          <a:p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STORE_SETTINGS SS </a:t>
            </a:r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SS.STORE_ID = S.ID </a:t>
            </a:r>
          </a:p>
          <a:p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SS.SETTING_KEY =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order.delivery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48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CREATED_TIME &gt; </a:t>
            </a:r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1559327400000</a:t>
            </a:r>
            <a:r>
              <a:rPr lang="en-US" sz="4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4800" dirty="0">
              <a:solidFill>
                <a:schemeClr val="tx1"/>
              </a:solidFill>
              <a:latin typeface="Courier" pitchFamily="2" charset="0"/>
            </a:endParaRP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24445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3190471" y="276860"/>
            <a:ext cx="18187992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Set Operations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360995-AA99-3E4E-9158-8091454AB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35" y="8033658"/>
            <a:ext cx="20686372" cy="377280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22DAF2-50AE-1845-A328-DC03B2B4C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35" y="2318657"/>
            <a:ext cx="20123151" cy="3391996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C7096F56-D20F-9844-874F-78FC4294532F}"/>
              </a:ext>
            </a:extLst>
          </p:cNvPr>
          <p:cNvSpPr/>
          <p:nvPr/>
        </p:nvSpPr>
        <p:spPr>
          <a:xfrm rot="5400000">
            <a:off x="11442565" y="5833001"/>
            <a:ext cx="1683802" cy="2049998"/>
          </a:xfrm>
          <a:prstGeom prst="stripedRightArrow">
            <a:avLst/>
          </a:prstGeom>
          <a:solidFill>
            <a:srgbClr val="FF9500">
              <a:alpha val="29020"/>
            </a:srgbClr>
          </a:solidFill>
          <a:ln w="25400" cap="flat">
            <a:solidFill>
              <a:srgbClr val="FF95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C3397B-9F8D-FE4B-8D7E-9E56E9510972}"/>
              </a:ext>
            </a:extLst>
          </p:cNvPr>
          <p:cNvSpPr/>
          <p:nvPr/>
        </p:nvSpPr>
        <p:spPr>
          <a:xfrm>
            <a:off x="1817914" y="3998540"/>
            <a:ext cx="5562271" cy="1683802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21E6D9-7632-9441-A36F-E8F57DEF7937}"/>
              </a:ext>
            </a:extLst>
          </p:cNvPr>
          <p:cNvSpPr/>
          <p:nvPr/>
        </p:nvSpPr>
        <p:spPr>
          <a:xfrm>
            <a:off x="1522546" y="9883057"/>
            <a:ext cx="5562271" cy="1683802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0F8E22E7-CE36-0E4B-ABC7-EFC676F5AAA9}"/>
              </a:ext>
            </a:extLst>
          </p:cNvPr>
          <p:cNvSpPr/>
          <p:nvPr/>
        </p:nvSpPr>
        <p:spPr>
          <a:xfrm>
            <a:off x="9554183" y="10905213"/>
            <a:ext cx="4402450" cy="2292935"/>
          </a:xfrm>
          <a:prstGeom prst="wedgeRectCallout">
            <a:avLst>
              <a:gd name="adj1" fmla="val -108166"/>
              <a:gd name="adj2" fmla="val -51185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The query plan has changed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189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3190484" y="276860"/>
            <a:ext cx="18187991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(3) – Set Operations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F5F-1946-404B-BF26-090488D53E26}"/>
              </a:ext>
            </a:extLst>
          </p:cNvPr>
          <p:cNvSpPr txBox="1"/>
          <p:nvPr/>
        </p:nvSpPr>
        <p:spPr>
          <a:xfrm>
            <a:off x="3505170" y="2295936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look at how it is executed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4BDD099-97AF-BD4C-B6E7-B0330E953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64" y="3643992"/>
            <a:ext cx="9508671" cy="9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146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7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am Name Here…"/>
          <p:cNvSpPr txBox="1"/>
          <p:nvPr/>
        </p:nvSpPr>
        <p:spPr>
          <a:xfrm>
            <a:off x="8727596" y="5392420"/>
            <a:ext cx="6928820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8580" tIns="68580" rIns="68580" bIns="68580">
            <a:spAutoFit/>
          </a:bodyPr>
          <a:lstStyle/>
          <a:p>
            <a:pPr algn="ctr">
              <a:defRPr sz="12500">
                <a:solidFill>
                  <a:schemeClr val="accent3">
                    <a:lumOff val="44000"/>
                  </a:schemeClr>
                </a:solidFill>
                <a:latin typeface="Duplicate Slab Regular"/>
                <a:ea typeface="Duplicate Slab Regular"/>
                <a:cs typeface="Duplicate Slab Regular"/>
                <a:sym typeface="Duplicate Slab Regular"/>
              </a:defRPr>
            </a:pPr>
            <a:r>
              <a:rPr lang="en-US" dirty="0"/>
              <a:t>Thank You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40534251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01DE-8980-7244-9A96-0263A91690A5}"/>
              </a:ext>
            </a:extLst>
          </p:cNvPr>
          <p:cNvSpPr txBox="1"/>
          <p:nvPr/>
        </p:nvSpPr>
        <p:spPr>
          <a:xfrm>
            <a:off x="2165497" y="3459485"/>
            <a:ext cx="21162589" cy="3708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(TOTAL) AS </a:t>
            </a:r>
            <a:r>
              <a:rPr lang="en-US" sz="4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'TOTAL_SALE' </a:t>
            </a:r>
          </a:p>
          <a:p>
            <a:pPr lvl="4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TRANSACTIONS </a:t>
            </a:r>
          </a:p>
          <a:p>
            <a:pPr lvl="4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STORE_ID = </a:t>
            </a:r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10058794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YEAR(FROM_UNIXTIME(CREATED_TIME/1000)) = </a:t>
            </a:r>
            <a:r>
              <a:rPr lang="en-US" sz="48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110B-6C48-0D4A-96FF-9A79B9B55D2D}"/>
              </a:ext>
            </a:extLst>
          </p:cNvPr>
          <p:cNvSpPr txBox="1"/>
          <p:nvPr/>
        </p:nvSpPr>
        <p:spPr>
          <a:xfrm>
            <a:off x="2165497" y="8402161"/>
            <a:ext cx="19627701" cy="37087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endParaRPr lang="en-US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Calculate the number of disk/cache seeks that the DB engine must do in order to fulfil the query.</a:t>
            </a:r>
          </a:p>
          <a:p>
            <a:pPr marL="685800" lvl="5" indent="-685800">
              <a:buFont typeface="Arial" panose="020B0604020202020204" pitchFamily="34" charset="0"/>
              <a:buChar char="•"/>
            </a:pPr>
            <a:r>
              <a:rPr lang="en-US" sz="4800" dirty="0"/>
              <a:t>Optimize the query/DB to minimize the disk/cache seeks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79153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31FAFE6-3506-264F-BB76-DE3CC890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75" y="6019306"/>
            <a:ext cx="6720115" cy="2819170"/>
          </a:xfrm>
          <a:prstGeom prst="rect">
            <a:avLst/>
          </a:prstGeom>
        </p:spPr>
      </p:pic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</a:t>
            </a:r>
            <a:endParaRPr dirty="0"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690B734-4292-E74C-A556-664088B2E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63" y="2650509"/>
            <a:ext cx="20896624" cy="3141436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1474845-E106-7A46-9367-9BC996C0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88" y="9065837"/>
            <a:ext cx="8942231" cy="25911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DCD485-319C-4F40-BB03-CD314141A355}"/>
              </a:ext>
            </a:extLst>
          </p:cNvPr>
          <p:cNvSpPr/>
          <p:nvPr/>
        </p:nvSpPr>
        <p:spPr>
          <a:xfrm>
            <a:off x="16001999" y="3972071"/>
            <a:ext cx="2841172" cy="1570718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E11DB9-B5DB-CA4F-B51B-C3C85461BCEB}"/>
              </a:ext>
            </a:extLst>
          </p:cNvPr>
          <p:cNvSpPr/>
          <p:nvPr/>
        </p:nvSpPr>
        <p:spPr>
          <a:xfrm>
            <a:off x="4561113" y="9806814"/>
            <a:ext cx="2841172" cy="1570718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549F0594-DF21-584E-B44F-E166372A58CB}"/>
              </a:ext>
            </a:extLst>
          </p:cNvPr>
          <p:cNvSpPr/>
          <p:nvPr/>
        </p:nvSpPr>
        <p:spPr>
          <a:xfrm>
            <a:off x="19091722" y="1621774"/>
            <a:ext cx="4539343" cy="2785378"/>
          </a:xfrm>
          <a:prstGeom prst="wedgeRectCallout">
            <a:avLst>
              <a:gd name="adj1" fmla="val -57297"/>
              <a:gd name="adj2" fmla="val 6929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LK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740007 Rows are analyzed  to fulfil t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kumimoji="0" lang="en-LK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 result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C72DCD2E-7ACF-AF40-8339-FE051E26C65F}"/>
              </a:ext>
            </a:extLst>
          </p:cNvPr>
          <p:cNvSpPr/>
          <p:nvPr/>
        </p:nvSpPr>
        <p:spPr>
          <a:xfrm>
            <a:off x="5540829" y="5197511"/>
            <a:ext cx="4539343" cy="2231380"/>
          </a:xfrm>
          <a:prstGeom prst="wedgeRectCallout">
            <a:avLst>
              <a:gd name="adj1" fmla="val -57297"/>
              <a:gd name="adj2" fmla="val 6929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LK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Average Row Size is 178 Bytes </a:t>
            </a: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93F45F-B15B-6142-9B1D-59BB7DD770F3}"/>
              </a:ext>
            </a:extLst>
          </p:cNvPr>
          <p:cNvSpPr/>
          <p:nvPr/>
        </p:nvSpPr>
        <p:spPr>
          <a:xfrm>
            <a:off x="2601685" y="7381439"/>
            <a:ext cx="2841172" cy="1570718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FCA04158-977A-6647-A4D7-F7BD9CBDBE0E}"/>
              </a:ext>
            </a:extLst>
          </p:cNvPr>
          <p:cNvSpPr/>
          <p:nvPr/>
        </p:nvSpPr>
        <p:spPr>
          <a:xfrm>
            <a:off x="7788393" y="7981990"/>
            <a:ext cx="4539343" cy="2231380"/>
          </a:xfrm>
          <a:prstGeom prst="wedgeRectCallout">
            <a:avLst>
              <a:gd name="adj1" fmla="val -57297"/>
              <a:gd name="adj2" fmla="val 6929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LK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Page Size is 16384 Bytes </a:t>
            </a: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35ECA-8F31-594A-A587-E12F61268C03}"/>
              </a:ext>
            </a:extLst>
          </p:cNvPr>
          <p:cNvSpPr txBox="1"/>
          <p:nvPr/>
        </p:nvSpPr>
        <p:spPr>
          <a:xfrm>
            <a:off x="13806221" y="7545714"/>
            <a:ext cx="9231595" cy="38318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K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Rows per page 	= 16384/178 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4800" dirty="0"/>
              <a:t>			</a:t>
            </a:r>
            <a:r>
              <a:rPr kumimoji="0" lang="en-LK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= 92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LK" sz="4800" dirty="0"/>
              <a:t>Number of disk seeks 	= 740007/92 </a:t>
            </a:r>
          </a:p>
          <a:p>
            <a:r>
              <a:rPr lang="en-LK" sz="4800" dirty="0"/>
              <a:t>			= 8044</a:t>
            </a:r>
            <a:endParaRPr kumimoji="0" lang="en-LK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903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0" grpId="0" animBg="1"/>
      <p:bldP spid="14" grpId="0" animBg="1"/>
      <p:bldP spid="20" grpId="0" animBg="1"/>
      <p:bldP spid="21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39FEDF8-B2E4-C94F-8AC4-D0945769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13" y="4047314"/>
            <a:ext cx="3932577" cy="6729543"/>
          </a:xfrm>
          <a:prstGeom prst="rect">
            <a:avLst/>
          </a:prstGeom>
        </p:spPr>
      </p:pic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901DE-8980-7244-9A96-0263A91690A5}"/>
              </a:ext>
            </a:extLst>
          </p:cNvPr>
          <p:cNvSpPr txBox="1"/>
          <p:nvPr/>
        </p:nvSpPr>
        <p:spPr>
          <a:xfrm>
            <a:off x="1291826" y="4442041"/>
            <a:ext cx="16501529" cy="2970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(TOTAL) AS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'TOTAL_SALE'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TRANSACTIONS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STORE_ID 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10058794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YEAR(FROM_UNIXTIME(CREATED_TIME/1000)) 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sz="4000" dirty="0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C1977F29-126B-1E4A-8E77-F6AB49CB278C}"/>
              </a:ext>
            </a:extLst>
          </p:cNvPr>
          <p:cNvSpPr/>
          <p:nvPr/>
        </p:nvSpPr>
        <p:spPr>
          <a:xfrm>
            <a:off x="13422088" y="2149845"/>
            <a:ext cx="5318325" cy="1897469"/>
          </a:xfrm>
          <a:prstGeom prst="cloudCallout">
            <a:avLst>
              <a:gd name="adj1" fmla="val 72244"/>
              <a:gd name="adj2" fmla="val 70706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95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3600" dirty="0"/>
              <a:t>Let’s create an index</a:t>
            </a: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D68475-13C3-C74F-A55D-98B1C9BEAC22}"/>
              </a:ext>
            </a:extLst>
          </p:cNvPr>
          <p:cNvSpPr/>
          <p:nvPr/>
        </p:nvSpPr>
        <p:spPr>
          <a:xfrm>
            <a:off x="9927771" y="5665806"/>
            <a:ext cx="3788229" cy="1485022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31111-2D23-7641-A4AB-D35319F867FF}"/>
              </a:ext>
            </a:extLst>
          </p:cNvPr>
          <p:cNvSpPr txBox="1"/>
          <p:nvPr/>
        </p:nvSpPr>
        <p:spPr>
          <a:xfrm>
            <a:off x="3788229" y="8425049"/>
            <a:ext cx="15586390" cy="12464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INDEX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IX_CREATED_TIME </a:t>
            </a:r>
          </a:p>
          <a:p>
            <a:pPr lvl="4"/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TRANSACTIONS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(CREATED_TIME,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STORE_ID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BB0BD2-7A1D-F74A-B515-EBCABB54AF49}"/>
              </a:ext>
            </a:extLst>
          </p:cNvPr>
          <p:cNvSpPr/>
          <p:nvPr/>
        </p:nvSpPr>
        <p:spPr>
          <a:xfrm>
            <a:off x="4063420" y="5035668"/>
            <a:ext cx="3788229" cy="1485022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549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ilhouette of a person&#10;&#10;Description automatically generated with low confidence">
            <a:extLst>
              <a:ext uri="{FF2B5EF4-FFF2-40B4-BE49-F238E27FC236}">
                <a16:creationId xmlns:a16="http://schemas.microsoft.com/office/drawing/2014/main" id="{439FEDF8-B2E4-C94F-8AC4-D09457697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413" y="4047314"/>
            <a:ext cx="3932577" cy="6729543"/>
          </a:xfrm>
          <a:prstGeom prst="rect">
            <a:avLst/>
          </a:prstGeom>
        </p:spPr>
      </p:pic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</a:t>
            </a:r>
            <a:endParaRPr dirty="0"/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C1977F29-126B-1E4A-8E77-F6AB49CB278C}"/>
              </a:ext>
            </a:extLst>
          </p:cNvPr>
          <p:cNvSpPr/>
          <p:nvPr/>
        </p:nvSpPr>
        <p:spPr>
          <a:xfrm>
            <a:off x="12899571" y="1692630"/>
            <a:ext cx="5840842" cy="3584109"/>
          </a:xfrm>
          <a:prstGeom prst="cloudCallout">
            <a:avLst>
              <a:gd name="adj1" fmla="val 68560"/>
              <a:gd name="adj2" fmla="val 45684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95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LK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3600" dirty="0"/>
              <a:t>Why I can’t see the index here?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8D649BE-0C30-4A46-85BE-91E2825DC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58" y="5882973"/>
            <a:ext cx="17153284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0782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4364682" y="276860"/>
            <a:ext cx="15839593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- Functions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54B4B-C0E3-A14B-824D-B0019A23A911}"/>
              </a:ext>
            </a:extLst>
          </p:cNvPr>
          <p:cNvSpPr txBox="1"/>
          <p:nvPr/>
        </p:nvSpPr>
        <p:spPr>
          <a:xfrm>
            <a:off x="3447198" y="3070440"/>
            <a:ext cx="16501529" cy="2970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(TOTAL) AS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'TOTAL_SALE'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TRANSACTIONS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STORE_ID 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10058794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YEAR(FROM_UNIXTIME(CREATED_TIME/1000)) 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endParaRPr lang="en-US" sz="4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641612-4D81-E14F-8216-20A3D7FA768A}"/>
              </a:ext>
            </a:extLst>
          </p:cNvPr>
          <p:cNvSpPr/>
          <p:nvPr/>
        </p:nvSpPr>
        <p:spPr>
          <a:xfrm>
            <a:off x="6775595" y="4294206"/>
            <a:ext cx="5732091" cy="1485022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5A018067-5560-A143-A812-49DA338576F2}"/>
              </a:ext>
            </a:extLst>
          </p:cNvPr>
          <p:cNvSpPr/>
          <p:nvPr/>
        </p:nvSpPr>
        <p:spPr>
          <a:xfrm>
            <a:off x="12507686" y="1954750"/>
            <a:ext cx="4539343" cy="2231380"/>
          </a:xfrm>
          <a:prstGeom prst="wedgeRectCallout">
            <a:avLst>
              <a:gd name="adj1" fmla="val -57297"/>
              <a:gd name="adj2" fmla="val 6929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LK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These functions cause the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problem.</a:t>
            </a: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3447198" y="6682937"/>
            <a:ext cx="17558610" cy="1985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Functions in the WHERE clause makes it impossible optimizer to find the possible indexes. 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049A2-0E61-E247-AC39-38968EC31AD9}"/>
              </a:ext>
            </a:extLst>
          </p:cNvPr>
          <p:cNvSpPr txBox="1"/>
          <p:nvPr/>
        </p:nvSpPr>
        <p:spPr>
          <a:xfrm>
            <a:off x="2656115" y="9639205"/>
            <a:ext cx="17292612" cy="1308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YEAR(FROM_UNIXTIME(CREATED_TIME/1000)) =&gt; 2018 , 2019 … </a:t>
            </a:r>
          </a:p>
          <a:p>
            <a:endParaRPr lang="en-US" sz="40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7D38B9-E5FD-A149-BACA-17A6361D9575}"/>
              </a:ext>
            </a:extLst>
          </p:cNvPr>
          <p:cNvSpPr/>
          <p:nvPr/>
        </p:nvSpPr>
        <p:spPr>
          <a:xfrm>
            <a:off x="14777357" y="9286910"/>
            <a:ext cx="5732091" cy="1485022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659D459A-2A92-6D42-A49E-A43EC3EC9DE0}"/>
              </a:ext>
            </a:extLst>
          </p:cNvPr>
          <p:cNvSpPr/>
          <p:nvPr/>
        </p:nvSpPr>
        <p:spPr>
          <a:xfrm>
            <a:off x="18736136" y="10819630"/>
            <a:ext cx="4539343" cy="2292935"/>
          </a:xfrm>
          <a:prstGeom prst="wedgeRectCallout">
            <a:avLst>
              <a:gd name="adj1" fmla="val -73844"/>
              <a:gd name="adj2" fmla="val -52608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These values are not available in the index.</a:t>
            </a:r>
            <a:endParaRPr kumimoji="0" lang="en-LK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51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6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4364678" y="276860"/>
            <a:ext cx="15839594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 - Functions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254B4B-C0E3-A14B-824D-B0019A23A911}"/>
              </a:ext>
            </a:extLst>
          </p:cNvPr>
          <p:cNvSpPr txBox="1"/>
          <p:nvPr/>
        </p:nvSpPr>
        <p:spPr>
          <a:xfrm>
            <a:off x="2168103" y="6137125"/>
            <a:ext cx="19528971" cy="2908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(TOTAL) AS 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'TOTAL_SALE'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TRANSACTIONS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STORE_ID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10058794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AND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CREATED_TIME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UNIX_TIMESTAMP(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'2019-01-01'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AND 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UNIX_TIMESTAMP(</a:t>
            </a:r>
            <a:r>
              <a:rPr lang="en-US" sz="36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'2020-01-01'</a:t>
            </a:r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D84E9-560E-0543-96A2-4FBE9B867B9B}"/>
              </a:ext>
            </a:extLst>
          </p:cNvPr>
          <p:cNvSpPr txBox="1"/>
          <p:nvPr/>
        </p:nvSpPr>
        <p:spPr>
          <a:xfrm>
            <a:off x="3153284" y="3608558"/>
            <a:ext cx="17558610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K" sz="6000" dirty="0"/>
              <a:t>Let’s remove the function and rewrite the query. </a:t>
            </a:r>
            <a:endParaRPr kumimoji="0" lang="en-LK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5049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am Metrics or Activities…"/>
          <p:cNvSpPr txBox="1"/>
          <p:nvPr/>
        </p:nvSpPr>
        <p:spPr>
          <a:xfrm>
            <a:off x="6775595" y="276860"/>
            <a:ext cx="11017760" cy="141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algn="ctr" defTabSz="914400">
              <a:defRPr sz="8000">
                <a:solidFill>
                  <a:srgbClr val="E67932"/>
                </a:solidFill>
                <a:latin typeface="Duplicate Slab Light"/>
                <a:ea typeface="Duplicate Slab Light"/>
                <a:cs typeface="Duplicate Slab Light"/>
                <a:sym typeface="Duplicate Slab Light"/>
              </a:defRPr>
            </a:pPr>
            <a:r>
              <a:rPr lang="en-US" dirty="0"/>
              <a:t>Let’s Optimize a Query (2)</a:t>
            </a:r>
            <a:endParaRPr dirty="0"/>
          </a:p>
        </p:txBody>
      </p:sp>
      <p:pic>
        <p:nvPicPr>
          <p:cNvPr id="5" name="Picture 4" descr="A picture containing text, green, screenshot, silver&#10;&#10;Description automatically generated">
            <a:extLst>
              <a:ext uri="{FF2B5EF4-FFF2-40B4-BE49-F238E27FC236}">
                <a16:creationId xmlns:a16="http://schemas.microsoft.com/office/drawing/2014/main" id="{48C85BEA-7C8D-3241-9E99-90D9FE15F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04" y="3112860"/>
            <a:ext cx="22332742" cy="844776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4FEC161-B04C-BE4E-89BE-398F393F3561}"/>
              </a:ext>
            </a:extLst>
          </p:cNvPr>
          <p:cNvSpPr/>
          <p:nvPr/>
        </p:nvSpPr>
        <p:spPr>
          <a:xfrm>
            <a:off x="3151414" y="8372510"/>
            <a:ext cx="8637815" cy="1751204"/>
          </a:xfrm>
          <a:prstGeom prst="ellips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E42A45AF-6D83-0F40-B29F-38812DA46D5B}"/>
              </a:ext>
            </a:extLst>
          </p:cNvPr>
          <p:cNvSpPr/>
          <p:nvPr/>
        </p:nvSpPr>
        <p:spPr>
          <a:xfrm>
            <a:off x="13254012" y="6955177"/>
            <a:ext cx="4539343" cy="2292935"/>
          </a:xfrm>
          <a:prstGeom prst="wedgeRectCallout">
            <a:avLst>
              <a:gd name="adj1" fmla="val -83915"/>
              <a:gd name="adj2" fmla="val 41393"/>
            </a:avLst>
          </a:prstGeom>
          <a:solidFill>
            <a:schemeClr val="accent3">
              <a:lumOff val="44000"/>
            </a:schemeClr>
          </a:solidFill>
          <a:ln w="25400" cap="flat">
            <a:solidFill>
              <a:srgbClr val="FF0000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68580" rIns="68580" bIns="68580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/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The index is utilized for a shorter timeframe</a:t>
            </a:r>
          </a:p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K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270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8580" tIns="68580" rIns="68580" bIns="6858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127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80" tIns="68580" rIns="68580" bIns="6858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0D9"/>
      </a:accent5>
      <a:accent6>
        <a:srgbClr val="AE48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68580" tIns="68580" rIns="68580" bIns="6858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127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8580" tIns="68580" rIns="68580" bIns="68580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113169</TotalTime>
  <Words>1343</Words>
  <Application>Microsoft Macintosh PowerPoint</Application>
  <PresentationFormat>Custom</PresentationFormat>
  <Paragraphs>189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Courier</vt:lpstr>
      <vt:lpstr>Courier New</vt:lpstr>
      <vt:lpstr>Duplicate Slab Light</vt:lpstr>
      <vt:lpstr>Duplicate Slab Regular</vt:lpstr>
      <vt:lpstr>Helvetica Light</vt:lpstr>
      <vt:lpstr>Helvetica Neue</vt:lpstr>
      <vt:lpstr>Tw Cen MT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Aruna Dissanayake</cp:lastModifiedBy>
  <cp:revision>163</cp:revision>
  <dcterms:modified xsi:type="dcterms:W3CDTF">2021-06-15T08:29:03Z</dcterms:modified>
</cp:coreProperties>
</file>